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Play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t8W7IuwJDD5AIldOM560NHOX0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l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Play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7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ucumber.io/docs/cucumber/step-definitions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ucumber.io/docs/cucumber/step-definition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1c2d415ea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21c2d415ea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1c2d415ea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F2328"/>
                </a:solidFill>
              </a:rPr>
              <a:t>Cucumber supports both Cucumber Expressions and Regular Expressions for defining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Step Definitions</a:t>
            </a:r>
            <a:r>
              <a:rPr lang="en-US">
                <a:solidFill>
                  <a:srgbClr val="1F2328"/>
                </a:solidFill>
              </a:rPr>
              <a:t>, but you cannot mix Cucumber Expression syntax with Regular Expression syntax in the same expression.</a:t>
            </a:r>
            <a:endParaRPr/>
          </a:p>
        </p:txBody>
      </p:sp>
      <p:sp>
        <p:nvSpPr>
          <p:cNvPr id="216" name="Google Shape;216;g321c2d415ea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1c2d415ea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21c2d415ea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1c2d415ea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21c2d415ea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1c2d415ea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21c2d415ea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/>
              <a:t>BDD (Behavior-Driven Development)</a:t>
            </a:r>
            <a:r>
              <a:rPr lang="en-US" sz="1100"/>
              <a:t> — це підхід до розробки програмного забезпечення, який фокусується на співпраці між розробниками, тестувальниками та бізнес-стейкхолдерами. Основна мета BDD — зробити процес розробки більш зрозумілим для всіх учасників, використовуючи зрозумілу для всіх мову.</a:t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AutoNum type="arabicPeriod"/>
            </a:pPr>
            <a:r>
              <a:rPr b="1" lang="en-US" sz="1100"/>
              <a:t>Спочатку</a:t>
            </a:r>
            <a:r>
              <a:rPr lang="en-US" sz="1100"/>
              <a:t> оберіть невелике майбутнє оновлення системи — </a:t>
            </a:r>
            <a:r>
              <a:rPr b="1" lang="en-US" sz="1100"/>
              <a:t>User Story</a:t>
            </a:r>
            <a:r>
              <a:rPr lang="en-US" sz="1100"/>
              <a:t> (користувацька історія) — та обговоріть конкретні приклади нової функціональності. Це допоможе дослідити, визначити й узгодити всі деталі того, що потрібно зробити.</a:t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AutoNum type="arabicPeriod"/>
            </a:pPr>
            <a:r>
              <a:rPr b="1" lang="en-US" sz="1100"/>
              <a:t>Далі</a:t>
            </a:r>
            <a:r>
              <a:rPr lang="en-US" sz="1100"/>
              <a:t> задокументуйте ці приклади у форматі, який можна автоматизувати, і переконайтеся, що всі погоджуються з вимогами.</a:t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AutoNum type="arabicPeriod"/>
            </a:pPr>
            <a:r>
              <a:rPr b="1" lang="en-US" sz="1100"/>
              <a:t>Нарешті</a:t>
            </a:r>
            <a:r>
              <a:rPr lang="en-US" sz="1100"/>
              <a:t>, реалізуйте поведінку, описану в кожному задокументованому прикладі, починаючи зі створення автоматизованого тесту, який спрямовуватиме розробку коду.</a:t>
            </a:r>
            <a:endParaRPr>
              <a:solidFill>
                <a:srgbClr val="1C1E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/>
              <a:t>Cucumber</a:t>
            </a:r>
            <a:r>
              <a:rPr lang="en-US" sz="1100"/>
              <a:t> — це інструмент для автоматизації тестування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Він дозволяє написати тестові сценарії в зрозумілому текстовому форматі на основі </a:t>
            </a:r>
            <a:r>
              <a:rPr b="1" lang="en-US" sz="1100"/>
              <a:t>Gherkin</a:t>
            </a:r>
            <a:r>
              <a:rPr lang="en-US" sz="1100"/>
              <a:t>, а потім пов'язати ці сценарії з Java-кодом.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1c2d415ea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1C1E21"/>
                </a:solidFill>
              </a:rPr>
              <a:t>Gherkin виконує кілька завдань:</a:t>
            </a:r>
            <a:endParaRPr>
              <a:solidFill>
                <a:srgbClr val="1C1E2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rgbClr val="1C1E21"/>
                </a:solidFill>
              </a:rPr>
              <a:t>Однозначна виконувана специфікація</a:t>
            </a:r>
            <a:endParaRPr>
              <a:solidFill>
                <a:srgbClr val="1C1E2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rgbClr val="1C1E21"/>
                </a:solidFill>
              </a:rPr>
              <a:t>Автоматизоване тестування за допомогою Cucumber</a:t>
            </a:r>
            <a:endParaRPr>
              <a:solidFill>
                <a:srgbClr val="1C1E2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rgbClr val="1C1E21"/>
                </a:solidFill>
              </a:rPr>
              <a:t>Документування того, як система фактично поводиться</a:t>
            </a:r>
            <a:endParaRPr>
              <a:solidFill>
                <a:srgbClr val="1C1E2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21c2d415ea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1c2d415ea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Призначення ключового слова </a:t>
            </a:r>
            <a:r>
              <a:rPr b="1" lang="en-US" sz="1100"/>
              <a:t>Feature</a:t>
            </a:r>
            <a:r>
              <a:rPr lang="en-US" sz="1100"/>
              <a:t> полягає в тому, щоб надати опис програмної функції на високому рівні та згрупувати пов’язані сценарії.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21c2d415ea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1c2d415ea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1E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21c2d415ea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1c2d415ea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F2328"/>
                </a:solidFill>
              </a:rPr>
              <a:t>Cucumber supports both Cucumber Expressions and Regular Expressions for defining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Step Definitions</a:t>
            </a:r>
            <a:r>
              <a:rPr lang="en-US">
                <a:solidFill>
                  <a:srgbClr val="1F2328"/>
                </a:solidFill>
              </a:rPr>
              <a:t>, but you cannot mix Cucumber Expression syntax with Regular Expression syntax in the same expression.</a:t>
            </a:r>
            <a:endParaRPr/>
          </a:p>
        </p:txBody>
      </p:sp>
      <p:sp>
        <p:nvSpPr>
          <p:cNvPr id="192" name="Google Shape;192;g321c2d415ea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Relationship Id="rId7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hyperlink" Target="https://www.linkedin.com/in/yelyzaveta-lubenets-275312227?lipi=urn%3Ali%3Apage%3Ad_flagship3_profile_view_base_contact_details%3BervVz9ZpTkGCSi%2F7Byz7Ow%3D%3D" TargetMode="External"/><Relationship Id="rId5" Type="http://schemas.openxmlformats.org/officeDocument/2006/relationships/hyperlink" Target="https://discord.gg/WpUc2ZYHmE" TargetMode="External"/><Relationship Id="rId6" Type="http://schemas.openxmlformats.org/officeDocument/2006/relationships/hyperlink" Target="https://www.linkedin.com/groups/13117017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cucumber.io/docs/gherkin/" TargetMode="External"/><Relationship Id="rId6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6.png"/><Relationship Id="rId6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cucumber.io/docs/cucumber/step-definitions" TargetMode="External"/><Relationship Id="rId6" Type="http://schemas.openxmlformats.org/officeDocument/2006/relationships/image" Target="../media/image10.gif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9" name="Google Shape;89;p1"/>
          <p:cNvSpPr txBox="1"/>
          <p:nvPr>
            <p:ph type="ctrTitle"/>
          </p:nvPr>
        </p:nvSpPr>
        <p:spPr>
          <a:xfrm>
            <a:off x="6090045" y="1346200"/>
            <a:ext cx="5624118" cy="3284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Cucumber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6096369" y="4630738"/>
            <a:ext cx="56178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AFE2"/>
              </a:buClr>
              <a:buSzPts val="2400"/>
              <a:buNone/>
            </a:pPr>
            <a:r>
              <a:rPr i="1" lang="en-US">
                <a:solidFill>
                  <a:srgbClr val="43AFE2"/>
                </a:solidFill>
                <a:latin typeface="Calibri"/>
                <a:ea typeface="Calibri"/>
                <a:cs typeface="Calibri"/>
                <a:sym typeface="Calibri"/>
              </a:rPr>
              <a:t>Behaviour-Driven Development</a:t>
            </a:r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3084938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2925575" y="0"/>
            <a:ext cx="2486322" cy="6858000"/>
          </a:xfrm>
          <a:custGeom>
            <a:rect b="b" l="l" r="r" t="t"/>
            <a:pathLst>
              <a:path extrusionOk="0" h="6858000" w="2521425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24089" r="0" t="0"/>
          <a:stretch/>
        </p:blipFill>
        <p:spPr>
          <a:xfrm>
            <a:off x="-1507" y="10"/>
            <a:ext cx="5205951" cy="6857990"/>
          </a:xfrm>
          <a:custGeom>
            <a:rect b="b" l="l" r="r" t="t"/>
            <a:pathLst>
              <a:path extrusionOk="0"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2359072" y="0"/>
            <a:ext cx="2845372" cy="6858000"/>
          </a:xfrm>
          <a:custGeom>
            <a:rect b="b" l="l" r="r" t="t"/>
            <a:pathLst>
              <a:path extrusionOk="0" h="6858000" w="2845372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4450" y="5023120"/>
            <a:ext cx="1377550" cy="18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1c2d415ea_0_135"/>
          <p:cNvSpPr/>
          <p:nvPr/>
        </p:nvSpPr>
        <p:spPr>
          <a:xfrm>
            <a:off x="3049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321c2d415ea_0_135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21c2d415ea_0_135"/>
          <p:cNvSpPr/>
          <p:nvPr/>
        </p:nvSpPr>
        <p:spPr>
          <a:xfrm>
            <a:off x="-1" y="0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210" name="Google Shape;210;g321c2d415ea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21c2d415ea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820" y="0"/>
            <a:ext cx="92443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21c2d415ea_0_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775500" cy="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21c2d415ea_0_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6500" y="0"/>
            <a:ext cx="775500" cy="7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1c2d415ea_0_191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219" name="Google Shape;219;g321c2d415ea_0_191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21c2d415ea_0_191"/>
          <p:cNvSpPr/>
          <p:nvPr/>
        </p:nvSpPr>
        <p:spPr>
          <a:xfrm flipH="1">
            <a:off x="5124897" y="0"/>
            <a:ext cx="70671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221" name="Google Shape;221;g321c2d415ea_0_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21c2d415ea_0_191"/>
          <p:cNvSpPr txBox="1"/>
          <p:nvPr>
            <p:ph idx="4294967295" type="ctrTitle"/>
          </p:nvPr>
        </p:nvSpPr>
        <p:spPr>
          <a:xfrm>
            <a:off x="2482800" y="0"/>
            <a:ext cx="67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4892DC"/>
                </a:solidFill>
                <a:latin typeface="Arial"/>
                <a:ea typeface="Arial"/>
                <a:cs typeface="Arial"/>
                <a:sym typeface="Arial"/>
              </a:rPr>
              <a:t>Data tables</a:t>
            </a:r>
            <a:endParaRPr b="1" sz="3000">
              <a:solidFill>
                <a:srgbClr val="4892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321c2d415ea_0_191"/>
          <p:cNvPicPr preferRelativeResize="0"/>
          <p:nvPr/>
        </p:nvPicPr>
        <p:blipFill rotWithShape="1">
          <a:blip r:embed="rId5">
            <a:alphaModFix/>
          </a:blip>
          <a:srcRect b="67208" l="0" r="0" t="1650"/>
          <a:stretch/>
        </p:blipFill>
        <p:spPr>
          <a:xfrm>
            <a:off x="775500" y="775500"/>
            <a:ext cx="6915049" cy="15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21c2d415ea_0_191"/>
          <p:cNvPicPr preferRelativeResize="0"/>
          <p:nvPr/>
        </p:nvPicPr>
        <p:blipFill rotWithShape="1">
          <a:blip r:embed="rId5">
            <a:alphaModFix/>
          </a:blip>
          <a:srcRect b="-1648" l="0" r="0" t="31777"/>
          <a:stretch/>
        </p:blipFill>
        <p:spPr>
          <a:xfrm>
            <a:off x="4158625" y="677100"/>
            <a:ext cx="6915049" cy="34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21c2d415ea_0_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150" y="4542575"/>
            <a:ext cx="6308832" cy="13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21c2d415ea_0_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175" y="3450700"/>
            <a:ext cx="1244850" cy="12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1c2d415ea_0_207"/>
          <p:cNvSpPr/>
          <p:nvPr/>
        </p:nvSpPr>
        <p:spPr>
          <a:xfrm>
            <a:off x="3049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321c2d415ea_0_207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21c2d415ea_0_207"/>
          <p:cNvSpPr/>
          <p:nvPr/>
        </p:nvSpPr>
        <p:spPr>
          <a:xfrm>
            <a:off x="-1" y="0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234" name="Google Shape;234;g321c2d415ea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21c2d415ea_0_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25" y="1221299"/>
            <a:ext cx="10657451" cy="469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21c2d415ea_0_207"/>
          <p:cNvSpPr txBox="1"/>
          <p:nvPr>
            <p:ph idx="4294967295" type="ctrTitle"/>
          </p:nvPr>
        </p:nvSpPr>
        <p:spPr>
          <a:xfrm>
            <a:off x="2482800" y="0"/>
            <a:ext cx="67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4892DC"/>
                </a:solidFill>
                <a:latin typeface="Arial"/>
                <a:ea typeface="Arial"/>
                <a:cs typeface="Arial"/>
                <a:sym typeface="Arial"/>
              </a:rPr>
              <a:t>Alternative text</a:t>
            </a:r>
            <a:endParaRPr b="1" sz="3000">
              <a:solidFill>
                <a:srgbClr val="4892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321c2d415ea_0_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6325" y="181100"/>
            <a:ext cx="1244850" cy="12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ctrTitle"/>
          </p:nvPr>
        </p:nvSpPr>
        <p:spPr>
          <a:xfrm>
            <a:off x="5204450" y="124500"/>
            <a:ext cx="62001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Java JUnit 5 </a:t>
            </a:r>
            <a:r>
              <a:rPr b="1" lang="en-US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r>
              <a:rPr b="1" lang="en-US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24089" r="0" t="0"/>
          <a:stretch/>
        </p:blipFill>
        <p:spPr>
          <a:xfrm>
            <a:off x="-1507" y="10"/>
            <a:ext cx="5205951" cy="6857990"/>
          </a:xfrm>
          <a:custGeom>
            <a:rect b="b" l="l" r="r" t="t"/>
            <a:pathLst>
              <a:path extrusionOk="0"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green dot in a black background&#10;&#10;Description automatically generated"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9244" y="2736750"/>
            <a:ext cx="6682752" cy="41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325" y="1573075"/>
            <a:ext cx="3440324" cy="344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252" name="Google Shape;252;p16"/>
          <p:cNvPicPr preferRelativeResize="0"/>
          <p:nvPr/>
        </p:nvPicPr>
        <p:blipFill rotWithShape="1">
          <a:blip r:embed="rId3">
            <a:alphaModFix/>
          </a:blip>
          <a:srcRect b="0" l="0" r="6237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6"/>
          <p:cNvSpPr txBox="1"/>
          <p:nvPr>
            <p:ph type="title"/>
          </p:nvPr>
        </p:nvSpPr>
        <p:spPr>
          <a:xfrm>
            <a:off x="247127" y="0"/>
            <a:ext cx="38223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Discovery 1</a:t>
            </a:r>
            <a:endParaRPr sz="4000"/>
          </a:p>
        </p:txBody>
      </p:sp>
      <p:pic>
        <p:nvPicPr>
          <p:cNvPr descr="A green dot in a black background&#10;&#10;Description automatically generated" id="255" name="Google Shape;2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6"/>
          <p:cNvSpPr/>
          <p:nvPr/>
        </p:nvSpPr>
        <p:spPr>
          <a:xfrm>
            <a:off x="247130" y="1273474"/>
            <a:ext cx="1563151" cy="1406835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  <a:gs pos="100000">
                <a:schemeClr val="accent4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247129" y="1273473"/>
            <a:ext cx="1563152" cy="1406837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">
                <a:schemeClr val="accent6"/>
              </a:gs>
              <a:gs pos="57000">
                <a:schemeClr val="accent3"/>
              </a:gs>
              <a:gs pos="100000">
                <a:srgbClr val="0C3512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lt1"/>
                </a:solidFill>
              </a:rPr>
              <a:t>create concrete examples</a:t>
            </a:r>
            <a:r>
              <a:rPr lang="en-US" sz="1200">
                <a:solidFill>
                  <a:srgbClr val="1C1E21"/>
                </a:solidFill>
                <a:highlight>
                  <a:schemeClr val="lt1"/>
                </a:highlight>
              </a:rPr>
              <a:t>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575" y="33950"/>
            <a:ext cx="9243374" cy="679009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6"/>
          <p:cNvSpPr txBox="1"/>
          <p:nvPr/>
        </p:nvSpPr>
        <p:spPr>
          <a:xfrm>
            <a:off x="0" y="3517275"/>
            <a:ext cx="3044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892DC"/>
                </a:solidFill>
              </a:rPr>
              <a:t>Positive</a:t>
            </a:r>
            <a:endParaRPr b="1" sz="2000">
              <a:solidFill>
                <a:srgbClr val="4892DC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1200"/>
              <a:buAutoNum type="arabicPeriod"/>
            </a:pPr>
            <a:r>
              <a:rPr b="1" lang="en-US" sz="2000">
                <a:solidFill>
                  <a:srgbClr val="4892DC"/>
                </a:solidFill>
              </a:rPr>
              <a:t>Add a present successfully </a:t>
            </a:r>
            <a:endParaRPr b="1" sz="2000">
              <a:solidFill>
                <a:srgbClr val="4892DC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2000"/>
              <a:buAutoNum type="arabicPeriod"/>
            </a:pPr>
            <a:r>
              <a:rPr b="1" lang="en-US" sz="2000">
                <a:solidFill>
                  <a:srgbClr val="4892DC"/>
                </a:solidFill>
              </a:rPr>
              <a:t>Remove a present from the list successfully</a:t>
            </a:r>
            <a:r>
              <a:rPr lang="en-US" sz="28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60" name="Google Shape;26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81100" y="33950"/>
            <a:ext cx="1210900" cy="12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1c2d415ea_0_156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266" name="Google Shape;266;g321c2d415ea_0_156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21c2d415ea_0_156"/>
          <p:cNvSpPr/>
          <p:nvPr/>
        </p:nvSpPr>
        <p:spPr>
          <a:xfrm flipH="1">
            <a:off x="5124897" y="0"/>
            <a:ext cx="70671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21c2d415ea_0_156"/>
          <p:cNvSpPr txBox="1"/>
          <p:nvPr>
            <p:ph type="title"/>
          </p:nvPr>
        </p:nvSpPr>
        <p:spPr>
          <a:xfrm>
            <a:off x="247127" y="0"/>
            <a:ext cx="38223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4000"/>
              <a:buFont typeface="Calibri"/>
              <a:buNone/>
            </a:pPr>
            <a:r>
              <a:rPr b="1" lang="en-US" sz="3500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Discovery 1.2</a:t>
            </a:r>
            <a:endParaRPr sz="3500"/>
          </a:p>
        </p:txBody>
      </p:sp>
      <p:pic>
        <p:nvPicPr>
          <p:cNvPr descr="A green dot in a black background&#10;&#10;Description automatically generated" id="269" name="Google Shape;269;g321c2d415ea_0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21c2d415ea_0_156"/>
          <p:cNvSpPr/>
          <p:nvPr/>
        </p:nvSpPr>
        <p:spPr>
          <a:xfrm>
            <a:off x="247129" y="912298"/>
            <a:ext cx="1563152" cy="1406837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">
                <a:schemeClr val="accent6"/>
              </a:gs>
              <a:gs pos="57000">
                <a:schemeClr val="accent3"/>
              </a:gs>
              <a:gs pos="100000">
                <a:srgbClr val="0C3512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create </a:t>
            </a:r>
            <a:r>
              <a:rPr b="1" lang="en-US" sz="1200">
                <a:solidFill>
                  <a:schemeClr val="lt1"/>
                </a:solidFill>
              </a:rPr>
              <a:t>concrete examples</a:t>
            </a:r>
            <a:r>
              <a:rPr lang="en-US" sz="1200">
                <a:solidFill>
                  <a:srgbClr val="1C1E21"/>
                </a:solidFill>
                <a:highlight>
                  <a:srgbClr val="FFFFFF"/>
                </a:highlight>
              </a:rPr>
              <a:t>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321c2d415ea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575" y="33950"/>
            <a:ext cx="9243374" cy="67900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21c2d415ea_0_156"/>
          <p:cNvSpPr txBox="1"/>
          <p:nvPr/>
        </p:nvSpPr>
        <p:spPr>
          <a:xfrm>
            <a:off x="0" y="2962750"/>
            <a:ext cx="3044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892DC"/>
                </a:solidFill>
              </a:rPr>
              <a:t>Negative</a:t>
            </a:r>
            <a:endParaRPr b="1" sz="2000">
              <a:solidFill>
                <a:srgbClr val="4892DC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2000"/>
              <a:buAutoNum type="arabicPeriod"/>
            </a:pPr>
            <a:r>
              <a:rPr b="1" lang="en-US" sz="2000">
                <a:solidFill>
                  <a:srgbClr val="4892DC"/>
                </a:solidFill>
              </a:rPr>
              <a:t>Add a present without name </a:t>
            </a:r>
            <a:endParaRPr b="1" sz="2000">
              <a:solidFill>
                <a:srgbClr val="4892DC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2000"/>
              <a:buAutoNum type="arabicPeriod"/>
            </a:pPr>
            <a:r>
              <a:rPr b="1" lang="en-US" sz="2000">
                <a:solidFill>
                  <a:srgbClr val="4892DC"/>
                </a:solidFill>
              </a:rPr>
              <a:t>Remove a present that does not exist in the list </a:t>
            </a:r>
            <a:endParaRPr b="1" sz="2000">
              <a:solidFill>
                <a:srgbClr val="4892DC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2800"/>
              <a:buAutoNum type="arabicPeriod"/>
            </a:pPr>
            <a:r>
              <a:rPr b="1" lang="en-US" sz="2000">
                <a:solidFill>
                  <a:srgbClr val="4892DC"/>
                </a:solidFill>
              </a:rPr>
              <a:t>Add a duplicate</a:t>
            </a:r>
            <a:r>
              <a:rPr b="1" lang="en-US" sz="2800">
                <a:solidFill>
                  <a:srgbClr val="4892DC"/>
                </a:solidFill>
              </a:rPr>
              <a:t> </a:t>
            </a:r>
            <a:r>
              <a:rPr b="1" lang="en-US" sz="2000">
                <a:solidFill>
                  <a:srgbClr val="4892DC"/>
                </a:solidFill>
              </a:rPr>
              <a:t>present</a:t>
            </a:r>
            <a:endParaRPr b="1" sz="2000">
              <a:solidFill>
                <a:srgbClr val="4892D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73" name="Google Shape;273;g321c2d415ea_0_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78050" y="4028800"/>
            <a:ext cx="1210900" cy="12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279" name="Google Shape;279;p17"/>
          <p:cNvPicPr preferRelativeResize="0"/>
          <p:nvPr/>
        </p:nvPicPr>
        <p:blipFill rotWithShape="1">
          <a:blip r:embed="rId3">
            <a:alphaModFix/>
          </a:blip>
          <a:srcRect b="0" l="0" r="6237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7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"/>
          <p:cNvSpPr txBox="1"/>
          <p:nvPr>
            <p:ph type="title"/>
          </p:nvPr>
        </p:nvSpPr>
        <p:spPr>
          <a:xfrm>
            <a:off x="460752" y="0"/>
            <a:ext cx="3822189" cy="912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Formulation</a:t>
            </a:r>
            <a:endParaRPr sz="4000"/>
          </a:p>
        </p:txBody>
      </p:sp>
      <p:pic>
        <p:nvPicPr>
          <p:cNvPr descr="A green dot in a black background&#10;&#10;Description automatically generated" id="282" name="Google Shape;2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/>
          <p:nvPr/>
        </p:nvSpPr>
        <p:spPr>
          <a:xfrm>
            <a:off x="1590270" y="2054291"/>
            <a:ext cx="1563151" cy="1406835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  <a:gs pos="100000">
                <a:schemeClr val="accent4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247130" y="1273474"/>
            <a:ext cx="1563151" cy="1406835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</a:rPr>
              <a:t>create concrete examples</a:t>
            </a:r>
            <a:endParaRPr b="1"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1587224" y="2054291"/>
            <a:ext cx="1563152" cy="1406836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">
                <a:schemeClr val="accent6"/>
              </a:gs>
              <a:gs pos="57000">
                <a:schemeClr val="accent3"/>
              </a:gs>
              <a:gs pos="100000">
                <a:srgbClr val="0C3512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</a:t>
            </a:r>
            <a:r>
              <a:rPr b="1" lang="en-US" sz="1200">
                <a:solidFill>
                  <a:schemeClr val="lt1"/>
                </a:solidFill>
              </a:rPr>
              <a:t>ocument those examples in a way that can be automated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7"/>
          <p:cNvPicPr preferRelativeResize="0"/>
          <p:nvPr/>
        </p:nvPicPr>
        <p:blipFill rotWithShape="1">
          <a:blip r:embed="rId5">
            <a:alphaModFix/>
          </a:blip>
          <a:srcRect b="17798" l="35471" r="17095" t="6271"/>
          <a:stretch/>
        </p:blipFill>
        <p:spPr>
          <a:xfrm>
            <a:off x="6406050" y="2749025"/>
            <a:ext cx="5782902" cy="41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7"/>
          <p:cNvPicPr preferRelativeResize="0"/>
          <p:nvPr/>
        </p:nvPicPr>
        <p:blipFill rotWithShape="1">
          <a:blip r:embed="rId5">
            <a:alphaModFix/>
          </a:blip>
          <a:srcRect b="0" l="0" r="67370" t="34619"/>
          <a:stretch/>
        </p:blipFill>
        <p:spPr>
          <a:xfrm>
            <a:off x="2855825" y="3632675"/>
            <a:ext cx="3550223" cy="31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0148" y="492575"/>
            <a:ext cx="1313500" cy="14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1c2d415ea_0_174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294" name="Google Shape;294;g321c2d415ea_0_174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21c2d415ea_0_174"/>
          <p:cNvSpPr/>
          <p:nvPr/>
        </p:nvSpPr>
        <p:spPr>
          <a:xfrm flipH="1">
            <a:off x="5124897" y="0"/>
            <a:ext cx="70671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21c2d415ea_0_174"/>
          <p:cNvSpPr txBox="1"/>
          <p:nvPr>
            <p:ph type="title"/>
          </p:nvPr>
        </p:nvSpPr>
        <p:spPr>
          <a:xfrm>
            <a:off x="460752" y="0"/>
            <a:ext cx="38223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Formulation</a:t>
            </a:r>
            <a:endParaRPr sz="4000"/>
          </a:p>
        </p:txBody>
      </p:sp>
      <p:pic>
        <p:nvPicPr>
          <p:cNvPr descr="A green dot in a black background&#10;&#10;Description automatically generated" id="297" name="Google Shape;297;g321c2d415ea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21c2d415ea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7150" y="2926900"/>
            <a:ext cx="9741851" cy="3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321c2d415ea_0_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8375" y="0"/>
            <a:ext cx="4763625" cy="496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21c2d415ea_0_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0898" y="537850"/>
            <a:ext cx="1313500" cy="14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306" name="Google Shape;306;p18"/>
          <p:cNvPicPr preferRelativeResize="0"/>
          <p:nvPr/>
        </p:nvPicPr>
        <p:blipFill rotWithShape="1">
          <a:blip r:embed="rId3">
            <a:alphaModFix/>
          </a:blip>
          <a:srcRect b="0" l="0" r="6237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8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8"/>
          <p:cNvSpPr txBox="1"/>
          <p:nvPr>
            <p:ph type="title"/>
          </p:nvPr>
        </p:nvSpPr>
        <p:spPr>
          <a:xfrm>
            <a:off x="460752" y="0"/>
            <a:ext cx="3822189" cy="912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 sz="4000"/>
          </a:p>
        </p:txBody>
      </p:sp>
      <p:pic>
        <p:nvPicPr>
          <p:cNvPr descr="A green dot in a black background&#10;&#10;Description automatically generated" id="309" name="Google Shape;30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/>
          <p:nvPr/>
        </p:nvSpPr>
        <p:spPr>
          <a:xfrm>
            <a:off x="1590270" y="2054291"/>
            <a:ext cx="1563151" cy="1406835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000">
                <a:schemeClr val="accent2"/>
              </a:gs>
              <a:gs pos="37000">
                <a:schemeClr val="accent5"/>
              </a:gs>
              <a:gs pos="95000">
                <a:schemeClr val="accent4"/>
              </a:gs>
              <a:gs pos="100000">
                <a:schemeClr val="accent4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247129" y="2835107"/>
            <a:ext cx="1563152" cy="1406836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">
                <a:schemeClr val="accent6"/>
              </a:gs>
              <a:gs pos="57000">
                <a:schemeClr val="accent3"/>
              </a:gs>
              <a:gs pos="100000">
                <a:srgbClr val="0C3512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 implement the behaviour described by each documented example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247130" y="1273474"/>
            <a:ext cx="1563151" cy="1406835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</a:rPr>
              <a:t>create concrete examples </a:t>
            </a:r>
            <a:endParaRPr b="1"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1595134" y="2054291"/>
            <a:ext cx="1563151" cy="1406835"/>
          </a:xfrm>
          <a:custGeom>
            <a:rect b="b" l="l" r="r" t="t"/>
            <a:pathLst>
              <a:path extrusionOk="0" h="986" w="1103">
                <a:moveTo>
                  <a:pt x="780" y="0"/>
                </a:moveTo>
                <a:lnTo>
                  <a:pt x="780" y="0"/>
                </a:lnTo>
                <a:lnTo>
                  <a:pt x="791" y="3"/>
                </a:lnTo>
                <a:lnTo>
                  <a:pt x="802" y="6"/>
                </a:lnTo>
                <a:lnTo>
                  <a:pt x="827" y="14"/>
                </a:lnTo>
                <a:lnTo>
                  <a:pt x="847" y="30"/>
                </a:lnTo>
                <a:lnTo>
                  <a:pt x="855" y="39"/>
                </a:lnTo>
                <a:lnTo>
                  <a:pt x="863" y="50"/>
                </a:lnTo>
                <a:lnTo>
                  <a:pt x="1089" y="445"/>
                </a:lnTo>
                <a:lnTo>
                  <a:pt x="1089" y="445"/>
                </a:lnTo>
                <a:lnTo>
                  <a:pt x="1095" y="456"/>
                </a:lnTo>
                <a:lnTo>
                  <a:pt x="1100" y="467"/>
                </a:lnTo>
                <a:lnTo>
                  <a:pt x="1103" y="494"/>
                </a:lnTo>
                <a:lnTo>
                  <a:pt x="1100" y="519"/>
                </a:lnTo>
                <a:lnTo>
                  <a:pt x="1095" y="530"/>
                </a:lnTo>
                <a:lnTo>
                  <a:pt x="1089" y="541"/>
                </a:lnTo>
                <a:lnTo>
                  <a:pt x="863" y="939"/>
                </a:lnTo>
                <a:lnTo>
                  <a:pt x="863" y="939"/>
                </a:lnTo>
                <a:lnTo>
                  <a:pt x="855" y="947"/>
                </a:lnTo>
                <a:lnTo>
                  <a:pt x="847" y="956"/>
                </a:lnTo>
                <a:lnTo>
                  <a:pt x="827" y="972"/>
                </a:lnTo>
                <a:lnTo>
                  <a:pt x="802" y="983"/>
                </a:lnTo>
                <a:lnTo>
                  <a:pt x="791" y="986"/>
                </a:lnTo>
                <a:lnTo>
                  <a:pt x="780" y="986"/>
                </a:lnTo>
                <a:lnTo>
                  <a:pt x="323" y="986"/>
                </a:lnTo>
                <a:lnTo>
                  <a:pt x="323" y="986"/>
                </a:lnTo>
                <a:lnTo>
                  <a:pt x="309" y="986"/>
                </a:lnTo>
                <a:lnTo>
                  <a:pt x="298" y="983"/>
                </a:lnTo>
                <a:lnTo>
                  <a:pt x="276" y="972"/>
                </a:lnTo>
                <a:lnTo>
                  <a:pt x="254" y="956"/>
                </a:lnTo>
                <a:lnTo>
                  <a:pt x="245" y="947"/>
                </a:lnTo>
                <a:lnTo>
                  <a:pt x="240" y="939"/>
                </a:lnTo>
                <a:lnTo>
                  <a:pt x="11" y="541"/>
                </a:lnTo>
                <a:lnTo>
                  <a:pt x="11" y="541"/>
                </a:lnTo>
                <a:lnTo>
                  <a:pt x="6" y="530"/>
                </a:lnTo>
                <a:lnTo>
                  <a:pt x="3" y="519"/>
                </a:lnTo>
                <a:lnTo>
                  <a:pt x="0" y="494"/>
                </a:lnTo>
                <a:lnTo>
                  <a:pt x="3" y="467"/>
                </a:lnTo>
                <a:lnTo>
                  <a:pt x="6" y="456"/>
                </a:lnTo>
                <a:lnTo>
                  <a:pt x="11" y="445"/>
                </a:lnTo>
                <a:lnTo>
                  <a:pt x="240" y="50"/>
                </a:lnTo>
                <a:lnTo>
                  <a:pt x="240" y="50"/>
                </a:lnTo>
                <a:lnTo>
                  <a:pt x="245" y="39"/>
                </a:lnTo>
                <a:lnTo>
                  <a:pt x="254" y="30"/>
                </a:lnTo>
                <a:lnTo>
                  <a:pt x="276" y="14"/>
                </a:lnTo>
                <a:lnTo>
                  <a:pt x="298" y="6"/>
                </a:lnTo>
                <a:lnTo>
                  <a:pt x="309" y="3"/>
                </a:lnTo>
                <a:lnTo>
                  <a:pt x="323" y="0"/>
                </a:lnTo>
                <a:lnTo>
                  <a:pt x="780" y="0"/>
                </a:ln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accent3"/>
                </a:solidFill>
              </a:rPr>
              <a:t>document those examples in a way that can be automated</a:t>
            </a:r>
            <a:endParaRPr b="1"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699" y="263450"/>
            <a:ext cx="8559299" cy="590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4450" y="5023120"/>
            <a:ext cx="1377550" cy="18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28"/>
          <p:cNvPicPr preferRelativeResize="0"/>
          <p:nvPr/>
        </p:nvPicPr>
        <p:blipFill rotWithShape="1">
          <a:blip r:embed="rId3">
            <a:alphaModFix amt="60000"/>
          </a:blip>
          <a:srcRect b="1" l="2404" r="2486" t="0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 txBox="1"/>
          <p:nvPr>
            <p:ph type="ctrTitle"/>
          </p:nvPr>
        </p:nvSpPr>
        <p:spPr>
          <a:xfrm>
            <a:off x="1198181" y="728906"/>
            <a:ext cx="9792471" cy="2057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F7FC"/>
              </a:buClr>
              <a:buSzPts val="7200"/>
              <a:buFont typeface="Calibri"/>
              <a:buNone/>
            </a:pPr>
            <a:r>
              <a:rPr b="1" lang="en-US" sz="7200">
                <a:solidFill>
                  <a:srgbClr val="EFF7FC"/>
                </a:solidFill>
                <a:latin typeface="Calibri"/>
                <a:ea typeface="Calibri"/>
                <a:cs typeface="Calibri"/>
                <a:sym typeface="Calibri"/>
              </a:rPr>
              <a:t>Thank</a:t>
            </a:r>
            <a:r>
              <a:rPr lang="en-US" sz="4400">
                <a:solidFill>
                  <a:srgbClr val="FFFFFF"/>
                </a:solidFill>
              </a:rPr>
              <a:t> </a:t>
            </a:r>
            <a:r>
              <a:rPr b="1" lang="en-US" sz="7200">
                <a:solidFill>
                  <a:srgbClr val="EFF7FC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/>
          </a:p>
        </p:txBody>
      </p:sp>
      <p:sp>
        <p:nvSpPr>
          <p:cNvPr id="325" name="Google Shape;325;p28"/>
          <p:cNvSpPr txBox="1"/>
          <p:nvPr/>
        </p:nvSpPr>
        <p:spPr>
          <a:xfrm>
            <a:off x="1198181" y="2957665"/>
            <a:ext cx="9792471" cy="3171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Author: </a:t>
            </a:r>
            <a:r>
              <a:rPr lang="en-US" sz="2000">
                <a:solidFill>
                  <a:srgbClr val="FFFFFF"/>
                </a:solidFill>
              </a:rPr>
              <a:t>Yelyzaveta Lubenets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LinkedIn:</a:t>
            </a:r>
            <a:r>
              <a:rPr lang="en-US"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5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linkedin.com/in/yelyzaveta-lubenets-275312227</a:t>
            </a:r>
            <a:endParaRPr sz="1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Date: </a:t>
            </a:r>
            <a:r>
              <a:rPr lang="en-US" sz="2000">
                <a:solidFill>
                  <a:srgbClr val="FFFFFF"/>
                </a:solidFill>
              </a:rPr>
              <a:t>Dec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ember 2024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Join Codeus community in Discord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Join Codeus community in LinkedIn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990600" y="25866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8"/>
          <p:cNvSpPr txBox="1"/>
          <p:nvPr/>
        </p:nvSpPr>
        <p:spPr>
          <a:xfrm>
            <a:off x="6185170" y="2593087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102" name="Google Shape;102;p6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"/>
          <p:cNvSpPr/>
          <p:nvPr/>
        </p:nvSpPr>
        <p:spPr>
          <a:xfrm flipH="1">
            <a:off x="5124897" y="0"/>
            <a:ext cx="70671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 txBox="1"/>
          <p:nvPr>
            <p:ph type="title"/>
          </p:nvPr>
        </p:nvSpPr>
        <p:spPr>
          <a:xfrm>
            <a:off x="1345275" y="365125"/>
            <a:ext cx="100086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Behaviour-Driven Development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4892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een dot in a black background&#10;&#10;Description automatically generated" id="105" name="Google Shape;1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/>
        </p:nvSpPr>
        <p:spPr>
          <a:xfrm>
            <a:off x="2138325" y="1857075"/>
            <a:ext cx="8422500" cy="4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4892DC"/>
                </a:solidFill>
              </a:rPr>
              <a:t>BDD is a way for software teams to work that closes the gap between business people and technical people by:</a:t>
            </a:r>
            <a:endParaRPr b="1" sz="2400">
              <a:solidFill>
                <a:srgbClr val="4892DC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892DC"/>
              </a:buClr>
              <a:buSzPts val="2400"/>
              <a:buChar char="●"/>
            </a:pPr>
            <a:r>
              <a:rPr b="1" lang="en-US" sz="2400">
                <a:solidFill>
                  <a:srgbClr val="4892DC"/>
                </a:solidFill>
              </a:rPr>
              <a:t>Encouraging collaboration across roles to build shared understanding of the problem to be solved</a:t>
            </a:r>
            <a:endParaRPr b="1" sz="2400">
              <a:solidFill>
                <a:srgbClr val="4892DC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2400"/>
              <a:buChar char="●"/>
            </a:pPr>
            <a:r>
              <a:rPr b="1" lang="en-US" sz="2400">
                <a:solidFill>
                  <a:srgbClr val="4892DC"/>
                </a:solidFill>
              </a:rPr>
              <a:t>Working in rapid, small iterations to increase feedback and the flow of value</a:t>
            </a:r>
            <a:endParaRPr b="1" sz="2400">
              <a:solidFill>
                <a:srgbClr val="4892DC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2400"/>
              <a:buChar char="●"/>
            </a:pPr>
            <a:r>
              <a:rPr b="1" lang="en-US" sz="2400">
                <a:solidFill>
                  <a:srgbClr val="4892DC"/>
                </a:solidFill>
              </a:rPr>
              <a:t>Producing system documentation that is automatically checked against the system's behaviour</a:t>
            </a:r>
            <a:endParaRPr b="1" sz="2400">
              <a:solidFill>
                <a:srgbClr val="4892DC"/>
              </a:solidFill>
            </a:endParaRPr>
          </a:p>
        </p:txBody>
      </p:sp>
      <p:pic>
        <p:nvPicPr>
          <p:cNvPr id="107" name="Google Shape;10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2975" y="5538975"/>
            <a:ext cx="1319025" cy="1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2975" y="0"/>
            <a:ext cx="1319025" cy="1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2975" y="2953100"/>
            <a:ext cx="1319025" cy="1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2975" y="4429650"/>
            <a:ext cx="1319025" cy="1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2975" y="1319025"/>
            <a:ext cx="1319025" cy="13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/>
          <p:nvPr/>
        </p:nvSpPr>
        <p:spPr>
          <a:xfrm>
            <a:off x="3049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/>
          <p:nvPr/>
        </p:nvSpPr>
        <p:spPr>
          <a:xfrm>
            <a:off x="-1" y="0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>
            <p:ph type="title"/>
          </p:nvPr>
        </p:nvSpPr>
        <p:spPr>
          <a:xfrm rot="5400000">
            <a:off x="9402450" y="3171550"/>
            <a:ext cx="38223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4892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</a:t>
            </a:r>
            <a:r>
              <a:rPr b="1" lang="en-US" sz="4000">
                <a:solidFill>
                  <a:srgbClr val="4892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practices</a:t>
            </a:r>
            <a:r>
              <a:rPr b="1" lang="en-US" sz="4000">
                <a:solidFill>
                  <a:srgbClr val="4892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green dot in a black background&#10;&#10;Description automatically generated" id="120" name="Google Shape;1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1363" y="0"/>
            <a:ext cx="800983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0" y="0"/>
            <a:ext cx="1319025" cy="1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0" y="1450475"/>
            <a:ext cx="1319025" cy="1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0" y="2938225"/>
            <a:ext cx="1319025" cy="13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0" y="4425988"/>
            <a:ext cx="1319025" cy="13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1" name="Google Shape;131;p9"/>
          <p:cNvSpPr txBox="1"/>
          <p:nvPr>
            <p:ph type="ctrTitle"/>
          </p:nvPr>
        </p:nvSpPr>
        <p:spPr>
          <a:xfrm>
            <a:off x="5753875" y="431817"/>
            <a:ext cx="56241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Cucumber</a:t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3084938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2925575" y="0"/>
            <a:ext cx="2486322" cy="6858000"/>
          </a:xfrm>
          <a:custGeom>
            <a:rect b="b" l="l" r="r" t="t"/>
            <a:pathLst>
              <a:path extrusionOk="0" h="6858000" w="2521425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24089" r="0" t="0"/>
          <a:stretch/>
        </p:blipFill>
        <p:spPr>
          <a:xfrm>
            <a:off x="-1507" y="10"/>
            <a:ext cx="5205951" cy="6857990"/>
          </a:xfrm>
          <a:custGeom>
            <a:rect b="b" l="l" r="r" t="t"/>
            <a:pathLst>
              <a:path extrusionOk="0" h="6858000" w="5205951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5" name="Google Shape;135;p9"/>
          <p:cNvSpPr/>
          <p:nvPr/>
        </p:nvSpPr>
        <p:spPr>
          <a:xfrm>
            <a:off x="2359072" y="0"/>
            <a:ext cx="2845372" cy="6858000"/>
          </a:xfrm>
          <a:custGeom>
            <a:rect b="b" l="l" r="r" t="t"/>
            <a:pathLst>
              <a:path extrusionOk="0" h="6858000" w="2845372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136" name="Google Shape;13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9"/>
          <p:cNvSpPr txBox="1"/>
          <p:nvPr/>
        </p:nvSpPr>
        <p:spPr>
          <a:xfrm>
            <a:off x="6970050" y="2891125"/>
            <a:ext cx="52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38" name="Google Shape;138;p9"/>
          <p:cNvSpPr txBox="1"/>
          <p:nvPr/>
        </p:nvSpPr>
        <p:spPr>
          <a:xfrm>
            <a:off x="5614650" y="2182200"/>
            <a:ext cx="6622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892DC"/>
                </a:solidFill>
              </a:rPr>
              <a:t>Cucumber reads executable specifications written in plain text and validates that the software does what those specifications say. The specifications consist of multiple </a:t>
            </a:r>
            <a:r>
              <a:rPr b="1" i="1" lang="en-US" sz="2500">
                <a:solidFill>
                  <a:srgbClr val="4892DC"/>
                </a:solidFill>
              </a:rPr>
              <a:t>examples</a:t>
            </a:r>
            <a:r>
              <a:rPr b="1" lang="en-US" sz="2500">
                <a:solidFill>
                  <a:srgbClr val="4892DC"/>
                </a:solidFill>
              </a:rPr>
              <a:t>, or </a:t>
            </a:r>
            <a:r>
              <a:rPr b="1" i="1" lang="en-US" sz="2500">
                <a:solidFill>
                  <a:srgbClr val="4892DC"/>
                </a:solidFill>
              </a:rPr>
              <a:t>scenarios</a:t>
            </a:r>
            <a:r>
              <a:rPr b="1" lang="en-US" sz="2500">
                <a:solidFill>
                  <a:srgbClr val="4892DC"/>
                </a:solidFill>
              </a:rPr>
              <a:t>.</a:t>
            </a:r>
            <a:endParaRPr b="1" sz="4100">
              <a:solidFill>
                <a:srgbClr val="4892D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0" r="6237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0"/>
          <p:cNvSpPr/>
          <p:nvPr/>
        </p:nvSpPr>
        <p:spPr>
          <a:xfrm flipH="1">
            <a:off x="5124897" y="0"/>
            <a:ext cx="70671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146" name="Google Shape;14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 txBox="1"/>
          <p:nvPr/>
        </p:nvSpPr>
        <p:spPr>
          <a:xfrm>
            <a:off x="2556050" y="831325"/>
            <a:ext cx="6880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892DC"/>
                </a:solidFill>
              </a:rPr>
              <a:t>Scenario</a:t>
            </a:r>
            <a:r>
              <a:rPr lang="en-US" sz="3000">
                <a:solidFill>
                  <a:srgbClr val="4892DC"/>
                </a:solidFill>
              </a:rPr>
              <a:t>: Breaker guesses a word</a:t>
            </a:r>
            <a:endParaRPr sz="3000">
              <a:solidFill>
                <a:srgbClr val="4892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892DC"/>
                </a:solidFill>
              </a:rPr>
              <a:t>  </a:t>
            </a:r>
            <a:r>
              <a:rPr b="1" lang="en-US" sz="3000">
                <a:solidFill>
                  <a:srgbClr val="4892DC"/>
                </a:solidFill>
              </a:rPr>
              <a:t>Given</a:t>
            </a:r>
            <a:r>
              <a:rPr lang="en-US" sz="3000">
                <a:solidFill>
                  <a:srgbClr val="4892DC"/>
                </a:solidFill>
              </a:rPr>
              <a:t> the Maker has chosen a word</a:t>
            </a:r>
            <a:endParaRPr sz="3000">
              <a:solidFill>
                <a:srgbClr val="4892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892DC"/>
                </a:solidFill>
              </a:rPr>
              <a:t>  </a:t>
            </a:r>
            <a:r>
              <a:rPr b="1" lang="en-US" sz="3000">
                <a:solidFill>
                  <a:srgbClr val="4892DC"/>
                </a:solidFill>
              </a:rPr>
              <a:t>When</a:t>
            </a:r>
            <a:r>
              <a:rPr lang="en-US" sz="3000">
                <a:solidFill>
                  <a:srgbClr val="4892DC"/>
                </a:solidFill>
              </a:rPr>
              <a:t> the Breaker makes a guess</a:t>
            </a:r>
            <a:endParaRPr sz="3000">
              <a:solidFill>
                <a:srgbClr val="4892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892DC"/>
                </a:solidFill>
              </a:rPr>
              <a:t>  </a:t>
            </a:r>
            <a:r>
              <a:rPr b="1" lang="en-US" sz="3000">
                <a:solidFill>
                  <a:srgbClr val="4892DC"/>
                </a:solidFill>
              </a:rPr>
              <a:t>Then</a:t>
            </a:r>
            <a:r>
              <a:rPr lang="en-US" sz="3000">
                <a:solidFill>
                  <a:srgbClr val="4892DC"/>
                </a:solidFill>
              </a:rPr>
              <a:t> the Maker is asked to score</a:t>
            </a:r>
            <a:endParaRPr sz="3000">
              <a:solidFill>
                <a:srgbClr val="4892DC"/>
              </a:solidFill>
            </a:endParaRPr>
          </a:p>
        </p:txBody>
      </p:sp>
      <p:sp>
        <p:nvSpPr>
          <p:cNvPr id="148" name="Google Shape;148;p10"/>
          <p:cNvSpPr txBox="1"/>
          <p:nvPr>
            <p:ph idx="4294967295" type="ctrTitle"/>
          </p:nvPr>
        </p:nvSpPr>
        <p:spPr>
          <a:xfrm>
            <a:off x="3184250" y="-3"/>
            <a:ext cx="5624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92DC"/>
              </a:buClr>
              <a:buSzPts val="6000"/>
              <a:buFont typeface="Calibri"/>
              <a:buNone/>
            </a:pPr>
            <a:r>
              <a:rPr b="1" lang="en-US">
                <a:solidFill>
                  <a:srgbClr val="4892DC"/>
                </a:solidFill>
                <a:latin typeface="Calibri"/>
                <a:ea typeface="Calibri"/>
                <a:cs typeface="Calibri"/>
                <a:sym typeface="Calibri"/>
              </a:rPr>
              <a:t>Scenario</a:t>
            </a:r>
            <a:endParaRPr/>
          </a:p>
        </p:txBody>
      </p:sp>
      <p:sp>
        <p:nvSpPr>
          <p:cNvPr id="149" name="Google Shape;149;p10"/>
          <p:cNvSpPr txBox="1"/>
          <p:nvPr/>
        </p:nvSpPr>
        <p:spPr>
          <a:xfrm>
            <a:off x="883100" y="3188700"/>
            <a:ext cx="10690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4892DC"/>
                </a:solidFill>
              </a:rPr>
              <a:t>Each scenario is a list of </a:t>
            </a:r>
            <a:r>
              <a:rPr b="1" i="1" lang="en-US" sz="2400">
                <a:solidFill>
                  <a:srgbClr val="4892DC"/>
                </a:solidFill>
              </a:rPr>
              <a:t>steps</a:t>
            </a:r>
            <a:r>
              <a:rPr b="1" lang="en-US" sz="2400">
                <a:solidFill>
                  <a:srgbClr val="4892DC"/>
                </a:solidFill>
              </a:rPr>
              <a:t> for Cucumber to work through. Cucumber verifies that the software conforms with the specification and generates a report indicating ✅ success or ❌ failure for each scenario.</a:t>
            </a:r>
            <a:endParaRPr b="1" sz="2400">
              <a:solidFill>
                <a:srgbClr val="4892D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4892DC"/>
                </a:solidFill>
              </a:rPr>
              <a:t>In order for Cucumber to understand the scenarios, they must follow some basic syntax rules, called </a:t>
            </a:r>
            <a:r>
              <a:rPr b="1" lang="en-US" sz="2400" u="sng">
                <a:solidFill>
                  <a:srgbClr val="4892D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Gherkin</a:t>
            </a:r>
            <a:r>
              <a:rPr b="1" lang="en-US" sz="2400">
                <a:solidFill>
                  <a:srgbClr val="4892DC"/>
                </a:solidFill>
              </a:rPr>
              <a:t>.</a:t>
            </a:r>
            <a:endParaRPr b="1" sz="2400">
              <a:solidFill>
                <a:srgbClr val="4892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50" name="Google Shape;15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7625" y="5421100"/>
            <a:ext cx="2214375" cy="1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1c2d415ea_0_67"/>
          <p:cNvSpPr/>
          <p:nvPr/>
        </p:nvSpPr>
        <p:spPr>
          <a:xfrm>
            <a:off x="3049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321c2d415ea_0_67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21c2d415ea_0_67"/>
          <p:cNvSpPr/>
          <p:nvPr/>
        </p:nvSpPr>
        <p:spPr>
          <a:xfrm>
            <a:off x="-1" y="0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158" name="Google Shape;158;g321c2d415ea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21c2d415ea_0_67"/>
          <p:cNvSpPr txBox="1"/>
          <p:nvPr>
            <p:ph idx="4294967295" type="ctrTitle"/>
          </p:nvPr>
        </p:nvSpPr>
        <p:spPr>
          <a:xfrm>
            <a:off x="7390200" y="463475"/>
            <a:ext cx="4124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4892DC"/>
                </a:solidFill>
                <a:latin typeface="Arial"/>
                <a:ea typeface="Arial"/>
                <a:cs typeface="Arial"/>
                <a:sym typeface="Arial"/>
              </a:rPr>
              <a:t>What is Gherkin?</a:t>
            </a:r>
            <a:endParaRPr b="1" sz="3000">
              <a:solidFill>
                <a:srgbClr val="4892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21c2d415ea_0_67"/>
          <p:cNvSpPr txBox="1"/>
          <p:nvPr/>
        </p:nvSpPr>
        <p:spPr>
          <a:xfrm>
            <a:off x="7712400" y="1642375"/>
            <a:ext cx="39603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892DC"/>
                </a:solidFill>
              </a:rPr>
              <a:t>Gherkin is a set of grammar rules that makes plain text structured enough for Cucumber to understand.</a:t>
            </a:r>
            <a:endParaRPr b="1" sz="2400">
              <a:solidFill>
                <a:srgbClr val="4892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892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892DC"/>
                </a:solidFill>
              </a:rPr>
              <a:t>Gherkin documents are stored in </a:t>
            </a:r>
            <a:r>
              <a:rPr b="1" lang="en-US" sz="2400" u="sng">
                <a:solidFill>
                  <a:srgbClr val="FF0000"/>
                </a:solidFill>
              </a:rPr>
              <a:t>.feature</a:t>
            </a:r>
            <a:r>
              <a:rPr b="1" lang="en-US" sz="2400">
                <a:solidFill>
                  <a:srgbClr val="4892DC"/>
                </a:solidFill>
              </a:rPr>
              <a:t> text files and are typically versioned in source control alongside the software.</a:t>
            </a:r>
            <a:endParaRPr b="1" sz="2400">
              <a:solidFill>
                <a:srgbClr val="4892DC"/>
              </a:solidFill>
            </a:endParaRPr>
          </a:p>
        </p:txBody>
      </p:sp>
      <p:pic>
        <p:nvPicPr>
          <p:cNvPr id="161" name="Google Shape;161;g321c2d415ea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800" y="1186650"/>
            <a:ext cx="5029200" cy="48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21c2d415ea_0_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214375" cy="14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1c2d415ea_0_42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168" name="Google Shape;168;g321c2d415ea_0_42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21c2d415ea_0_42"/>
          <p:cNvSpPr/>
          <p:nvPr/>
        </p:nvSpPr>
        <p:spPr>
          <a:xfrm flipH="1">
            <a:off x="5124897" y="0"/>
            <a:ext cx="70671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170" name="Google Shape;170;g321c2d415ea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21c2d415ea_0_42"/>
          <p:cNvSpPr txBox="1"/>
          <p:nvPr>
            <p:ph idx="4294967295" type="ctrTitle"/>
          </p:nvPr>
        </p:nvSpPr>
        <p:spPr>
          <a:xfrm>
            <a:off x="297100" y="0"/>
            <a:ext cx="276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-US" sz="3000">
                <a:solidFill>
                  <a:srgbClr val="4892DC"/>
                </a:solidFill>
                <a:latin typeface="Arial"/>
                <a:ea typeface="Arial"/>
                <a:cs typeface="Arial"/>
                <a:sym typeface="Arial"/>
              </a:rPr>
              <a:t>Step definitions</a:t>
            </a:r>
            <a:endParaRPr b="1" sz="3000">
              <a:solidFill>
                <a:srgbClr val="4892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321c2d415ea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927" y="0"/>
            <a:ext cx="601427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</p:pic>
      <p:pic>
        <p:nvPicPr>
          <p:cNvPr id="173" name="Google Shape;173;g321c2d415ea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0954075" y="-3"/>
            <a:ext cx="1234925" cy="123492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</p:pic>
      <p:pic>
        <p:nvPicPr>
          <p:cNvPr id="174" name="Google Shape;174;g321c2d415ea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54075" y="5623072"/>
            <a:ext cx="1234925" cy="123492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</p:pic>
      <p:sp>
        <p:nvSpPr>
          <p:cNvPr id="175" name="Google Shape;175;g321c2d415ea_0_42"/>
          <p:cNvSpPr txBox="1"/>
          <p:nvPr/>
        </p:nvSpPr>
        <p:spPr>
          <a:xfrm>
            <a:off x="297100" y="902800"/>
            <a:ext cx="421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892DC"/>
                </a:solidFill>
              </a:rPr>
              <a:t>The </a:t>
            </a:r>
            <a:r>
              <a:rPr b="1" lang="en-US" sz="1800">
                <a:solidFill>
                  <a:srgbClr val="FF0000"/>
                </a:solidFill>
              </a:rPr>
              <a:t>first primary keyword </a:t>
            </a:r>
            <a:r>
              <a:rPr b="1" lang="en-US" sz="1800">
                <a:solidFill>
                  <a:srgbClr val="4892DC"/>
                </a:solidFill>
              </a:rPr>
              <a:t>in a Gherkin document must always be </a:t>
            </a:r>
            <a:r>
              <a:rPr b="1"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Feature</a:t>
            </a:r>
            <a:r>
              <a:rPr b="1" lang="en-US" sz="1800">
                <a:solidFill>
                  <a:srgbClr val="4892DC"/>
                </a:solidFill>
              </a:rPr>
              <a:t>, followed by a </a:t>
            </a:r>
            <a:r>
              <a:rPr b="1" lang="en-US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en-US" sz="1800">
                <a:solidFill>
                  <a:srgbClr val="4892DC"/>
                </a:solidFill>
              </a:rPr>
              <a:t> and a short text that describes the feature.</a:t>
            </a:r>
            <a:endParaRPr b="1" sz="1800">
              <a:solidFill>
                <a:srgbClr val="4892DC"/>
              </a:solidFill>
            </a:endParaRPr>
          </a:p>
        </p:txBody>
      </p:sp>
      <p:sp>
        <p:nvSpPr>
          <p:cNvPr id="176" name="Google Shape;176;g321c2d415ea_0_42"/>
          <p:cNvSpPr txBox="1"/>
          <p:nvPr/>
        </p:nvSpPr>
        <p:spPr>
          <a:xfrm>
            <a:off x="269050" y="2661500"/>
            <a:ext cx="4551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Feature:</a:t>
            </a:r>
            <a:r>
              <a:rPr b="1" lang="en-US" sz="1800">
                <a:solidFill>
                  <a:srgbClr val="4892DC"/>
                </a:solidFill>
                <a:latin typeface="Courier New"/>
                <a:ea typeface="Courier New"/>
                <a:cs typeface="Courier New"/>
                <a:sym typeface="Courier New"/>
              </a:rPr>
              <a:t> Guess the word</a:t>
            </a:r>
            <a:endParaRPr b="1" sz="1800">
              <a:solidFill>
                <a:srgbClr val="4892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892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4892DC"/>
                </a:solidFill>
                <a:latin typeface="Courier New"/>
                <a:ea typeface="Courier New"/>
                <a:cs typeface="Courier New"/>
                <a:sym typeface="Courier New"/>
              </a:rPr>
              <a:t> The word guess game is a     turn-based game for two players.</a:t>
            </a:r>
            <a:endParaRPr b="1" sz="1800">
              <a:solidFill>
                <a:srgbClr val="4892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4892DC"/>
                </a:solidFill>
                <a:latin typeface="Courier New"/>
                <a:ea typeface="Courier New"/>
                <a:cs typeface="Courier New"/>
                <a:sym typeface="Courier New"/>
              </a:rPr>
              <a:t> The Maker makes a word for the Breaker to guess. The game</a:t>
            </a:r>
            <a:endParaRPr b="1" sz="1800">
              <a:solidFill>
                <a:srgbClr val="4892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892DC"/>
                </a:solidFill>
                <a:latin typeface="Courier New"/>
                <a:ea typeface="Courier New"/>
                <a:cs typeface="Courier New"/>
                <a:sym typeface="Courier New"/>
              </a:rPr>
              <a:t> is over when the Breaker guesses the Maker's word.</a:t>
            </a:r>
            <a:endParaRPr b="1" sz="1800">
              <a:solidFill>
                <a:srgbClr val="4892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892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892D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Scenario: 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1c2d415ea_0_96"/>
          <p:cNvSpPr/>
          <p:nvPr/>
        </p:nvSpPr>
        <p:spPr>
          <a:xfrm>
            <a:off x="3049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321c2d415ea_0_96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21c2d415ea_0_96"/>
          <p:cNvSpPr/>
          <p:nvPr/>
        </p:nvSpPr>
        <p:spPr>
          <a:xfrm>
            <a:off x="-1" y="0"/>
            <a:ext cx="73902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184" name="Google Shape;184;g321c2d415ea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21c2d415ea_0_96"/>
          <p:cNvSpPr txBox="1"/>
          <p:nvPr>
            <p:ph idx="4294967295" type="ctrTitle"/>
          </p:nvPr>
        </p:nvSpPr>
        <p:spPr>
          <a:xfrm>
            <a:off x="3588000" y="463475"/>
            <a:ext cx="4124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4892DC"/>
                </a:solidFill>
                <a:latin typeface="Arial"/>
                <a:ea typeface="Arial"/>
                <a:cs typeface="Arial"/>
                <a:sym typeface="Arial"/>
              </a:rPr>
              <a:t>Step definitions </a:t>
            </a:r>
            <a:endParaRPr b="1" sz="3000">
              <a:solidFill>
                <a:srgbClr val="4892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321c2d415ea_0_96"/>
          <p:cNvSpPr txBox="1"/>
          <p:nvPr/>
        </p:nvSpPr>
        <p:spPr>
          <a:xfrm>
            <a:off x="419600" y="1487375"/>
            <a:ext cx="11355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4892D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Step definitions</a:t>
            </a:r>
            <a:r>
              <a:rPr b="1" lang="en-US" sz="2400">
                <a:solidFill>
                  <a:srgbClr val="4892DC"/>
                </a:solidFill>
              </a:rPr>
              <a:t> connect Gherkin steps to programming code. A step definition carries out the action that should be performed by the step. So step definitions hard-wire the specification to the implementation.</a:t>
            </a:r>
            <a:endParaRPr b="1" sz="2400">
              <a:solidFill>
                <a:srgbClr val="4892DC"/>
              </a:solidFill>
            </a:endParaRPr>
          </a:p>
        </p:txBody>
      </p:sp>
      <p:pic>
        <p:nvPicPr>
          <p:cNvPr id="187" name="Google Shape;187;g321c2d415ea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050" y="-3"/>
            <a:ext cx="1234925" cy="123492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</p:pic>
      <p:pic>
        <p:nvPicPr>
          <p:cNvPr id="188" name="Google Shape;188;g321c2d415ea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57125" y="5623072"/>
            <a:ext cx="1234925" cy="123492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</p:pic>
      <p:pic>
        <p:nvPicPr>
          <p:cNvPr id="189" name="Google Shape;189;g321c2d415ea_0_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107571"/>
            <a:ext cx="12191998" cy="218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1c2d415ea_0_112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and white sky&#10;&#10;Description automatically generated" id="195" name="Google Shape;195;g321c2d415ea_0_112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21c2d415ea_0_112"/>
          <p:cNvSpPr/>
          <p:nvPr/>
        </p:nvSpPr>
        <p:spPr>
          <a:xfrm flipH="1">
            <a:off x="5124897" y="0"/>
            <a:ext cx="70671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een dot in a black background&#10;&#10;Description automatically generated" id="197" name="Google Shape;197;g321c2d415ea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2506"/>
            <a:ext cx="775494" cy="77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21c2d415ea_0_112"/>
          <p:cNvSpPr txBox="1"/>
          <p:nvPr>
            <p:ph idx="4294967295" type="ctrTitle"/>
          </p:nvPr>
        </p:nvSpPr>
        <p:spPr>
          <a:xfrm>
            <a:off x="2482800" y="0"/>
            <a:ext cx="67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4892DC"/>
                </a:solidFill>
                <a:latin typeface="Arial"/>
                <a:ea typeface="Arial"/>
                <a:cs typeface="Arial"/>
                <a:sym typeface="Arial"/>
              </a:rPr>
              <a:t>Step definitions &amp; Java </a:t>
            </a:r>
            <a:endParaRPr b="1" sz="3000">
              <a:solidFill>
                <a:srgbClr val="4892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321c2d415ea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00" y="2555101"/>
            <a:ext cx="12191998" cy="337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21c2d415ea_0_112"/>
          <p:cNvSpPr txBox="1"/>
          <p:nvPr/>
        </p:nvSpPr>
        <p:spPr>
          <a:xfrm>
            <a:off x="411800" y="929425"/>
            <a:ext cx="9123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892DC"/>
                </a:solidFill>
              </a:rPr>
              <a:t>Scenario: Eat 1 more candy </a:t>
            </a:r>
            <a:br>
              <a:rPr b="1" lang="en-US" sz="2800">
                <a:solidFill>
                  <a:srgbClr val="4892DC"/>
                </a:solidFill>
              </a:rPr>
            </a:br>
            <a:r>
              <a:rPr b="1" lang="en-US" sz="2800">
                <a:solidFill>
                  <a:srgbClr val="4892DC"/>
                </a:solidFill>
              </a:rPr>
              <a:t>  Given I have 9 cukes in my belly </a:t>
            </a:r>
            <a:endParaRPr b="1" sz="2800">
              <a:solidFill>
                <a:srgbClr val="4892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892DC"/>
                </a:solidFill>
              </a:rPr>
              <a:t>   ….</a:t>
            </a:r>
            <a:endParaRPr b="1" sz="2800">
              <a:solidFill>
                <a:srgbClr val="4892DC"/>
              </a:solidFill>
            </a:endParaRPr>
          </a:p>
        </p:txBody>
      </p:sp>
      <p:pic>
        <p:nvPicPr>
          <p:cNvPr id="201" name="Google Shape;201;g321c2d415ea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775500" cy="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21c2d415ea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6500" y="0"/>
            <a:ext cx="775500" cy="7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2024-11-29T18:21:01Z</dcterms:created>
  <dc:creator>Pavlo Khshanovskyi</dc:creator>
</cp:coreProperties>
</file>